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4" autoAdjust="0"/>
    <p:restoredTop sz="86434" autoAdjust="0"/>
  </p:normalViewPr>
  <p:slideViewPr>
    <p:cSldViewPr>
      <p:cViewPr varScale="1">
        <p:scale>
          <a:sx n="54" d="100"/>
          <a:sy n="54" d="100"/>
        </p:scale>
        <p:origin x="-164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646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9B0DD-5AFA-4EFA-8291-16236257BDD8}" type="datetimeFigureOut">
              <a:rPr lang="pl-PL" smtClean="0"/>
              <a:pPr/>
              <a:t>2017-11-21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5EFAC-7653-4800-ACC0-5B3B5BEBC06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5EFAC-7653-4800-ACC0-5B3B5BEBC063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3F3D804-F527-4AFA-B0D5-AE5440760DB0}" type="datetimeFigureOut">
              <a:rPr lang="pl-PL" smtClean="0"/>
              <a:pPr/>
              <a:t>2017-11-21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0F1C002-4783-4728-B449-7C2C1090A8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D804-F527-4AFA-B0D5-AE5440760DB0}" type="datetimeFigureOut">
              <a:rPr lang="pl-PL" smtClean="0"/>
              <a:pPr/>
              <a:t>2017-11-21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C002-4783-4728-B449-7C2C1090A8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D804-F527-4AFA-B0D5-AE5440760DB0}" type="datetimeFigureOut">
              <a:rPr lang="pl-PL" smtClean="0"/>
              <a:pPr/>
              <a:t>2017-11-21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C002-4783-4728-B449-7C2C1090A8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3F3D804-F527-4AFA-B0D5-AE5440760DB0}" type="datetimeFigureOut">
              <a:rPr lang="pl-PL" smtClean="0"/>
              <a:pPr/>
              <a:t>2017-11-21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C002-4783-4728-B449-7C2C1090A8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3F3D804-F527-4AFA-B0D5-AE5440760DB0}" type="datetimeFigureOut">
              <a:rPr lang="pl-PL" smtClean="0"/>
              <a:pPr/>
              <a:t>2017-11-21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0F1C002-4783-4728-B449-7C2C1090A84A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3F3D804-F527-4AFA-B0D5-AE5440760DB0}" type="datetimeFigureOut">
              <a:rPr lang="pl-PL" smtClean="0"/>
              <a:pPr/>
              <a:t>2017-11-21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0F1C002-4783-4728-B449-7C2C1090A8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3F3D804-F527-4AFA-B0D5-AE5440760DB0}" type="datetimeFigureOut">
              <a:rPr lang="pl-PL" smtClean="0"/>
              <a:pPr/>
              <a:t>2017-11-21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0F1C002-4783-4728-B449-7C2C1090A8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D804-F527-4AFA-B0D5-AE5440760DB0}" type="datetimeFigureOut">
              <a:rPr lang="pl-PL" smtClean="0"/>
              <a:pPr/>
              <a:t>2017-11-21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C002-4783-4728-B449-7C2C1090A8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3F3D804-F527-4AFA-B0D5-AE5440760DB0}" type="datetimeFigureOut">
              <a:rPr lang="pl-PL" smtClean="0"/>
              <a:pPr/>
              <a:t>2017-11-21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0F1C002-4783-4728-B449-7C2C1090A8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3F3D804-F527-4AFA-B0D5-AE5440760DB0}" type="datetimeFigureOut">
              <a:rPr lang="pl-PL" smtClean="0"/>
              <a:pPr/>
              <a:t>2017-11-21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0F1C002-4783-4728-B449-7C2C1090A8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3F3D804-F527-4AFA-B0D5-AE5440760DB0}" type="datetimeFigureOut">
              <a:rPr lang="pl-PL" smtClean="0"/>
              <a:pPr/>
              <a:t>2017-11-21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0F1C002-4783-4728-B449-7C2C1090A8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3F3D804-F527-4AFA-B0D5-AE5440760DB0}" type="datetimeFigureOut">
              <a:rPr lang="pl-PL" smtClean="0"/>
              <a:pPr/>
              <a:t>2017-11-21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0F1C002-4783-4728-B449-7C2C1090A84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ransition>
    <p:dissolv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Zaburzenia zachowania             u dzieci  i młodzieży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2996952"/>
            <a:ext cx="8062912" cy="1752600"/>
          </a:xfrm>
        </p:spPr>
        <p:txBody>
          <a:bodyPr>
            <a:normAutofit fontScale="40000" lnSpcReduction="20000"/>
          </a:bodyPr>
          <a:lstStyle/>
          <a:p>
            <a:r>
              <a:rPr lang="pl-PL" sz="6000" b="1" dirty="0" smtClean="0"/>
              <a:t>Planowanie pracy zespołów szkolnych w ramach pomocy psychologiczno-pedagogicznej</a:t>
            </a:r>
          </a:p>
          <a:p>
            <a:endParaRPr lang="pl-PL" dirty="0" smtClean="0"/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sz="4500" b="1" dirty="0" smtClean="0">
                <a:solidFill>
                  <a:schemeClr val="tx1"/>
                </a:solidFill>
              </a:rPr>
              <a:t>Przygotowała </a:t>
            </a:r>
          </a:p>
          <a:p>
            <a:r>
              <a:rPr lang="pl-PL" sz="4500" b="1" dirty="0" smtClean="0">
                <a:solidFill>
                  <a:schemeClr val="tx1"/>
                </a:solidFill>
              </a:rPr>
              <a:t>dr Daniela Aleksandra Wiśniewska</a:t>
            </a:r>
            <a:endParaRPr lang="pl-PL" sz="45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620688"/>
            <a:ext cx="78488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dirty="0" smtClean="0"/>
              <a:t>Wobec dzieci znaczące w leczeniu są treningi umiejętności społecznych – np. rozwiązywania konfliktów, trening kontrolowania emocji i impulsywnych zachowań, metody poznawczo- behawioralne, oraz opieka indywidualna, obejmująca również środowisko szkolne.</a:t>
            </a:r>
          </a:p>
          <a:p>
            <a:pPr>
              <a:lnSpc>
                <a:spcPct val="150000"/>
              </a:lnSpc>
            </a:pPr>
            <a:r>
              <a:rPr lang="pl-PL" sz="2400" dirty="0" smtClean="0"/>
              <a:t> </a:t>
            </a:r>
            <a:r>
              <a:rPr lang="pl-PL" sz="2400" b="1" dirty="0" smtClean="0">
                <a:solidFill>
                  <a:schemeClr val="accent6"/>
                </a:solidFill>
              </a:rPr>
              <a:t>Do skutecznych form pomocowych należy równoległe prowadzenie treningów dla rodziców, nauczycieli i wychowawców.</a:t>
            </a:r>
            <a:endParaRPr lang="pl-PL" sz="24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/>
              <a:t>Budowanie strategii pracy z dzieckiem o zaburzonym zachowaniu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6008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Korzyści płynące z zespołowego planowania pomocy pp.:</a:t>
            </a:r>
          </a:p>
          <a:p>
            <a:pPr>
              <a:buNone/>
            </a:pPr>
            <a:endParaRPr lang="pl-PL" sz="2000" dirty="0" smtClean="0"/>
          </a:p>
          <a:p>
            <a:r>
              <a:rPr lang="pl-PL" sz="2000" b="1" dirty="0" smtClean="0"/>
              <a:t>działania oparte na dobrej analizie problemu, z wyraźnie określonym celem, są bardziej skuteczne niż działania wykonywane spontanicznie, często bez zastanowienia, chaotycznie i niekonsekwentnie</a:t>
            </a:r>
          </a:p>
          <a:p>
            <a:pPr>
              <a:buNone/>
            </a:pPr>
            <a:endParaRPr lang="pl-PL" sz="2000" b="1" dirty="0" smtClean="0"/>
          </a:p>
          <a:p>
            <a:r>
              <a:rPr lang="pl-PL" sz="2000" b="1" dirty="0" smtClean="0">
                <a:solidFill>
                  <a:schemeClr val="accent6"/>
                </a:solidFill>
              </a:rPr>
              <a:t>połączone siły wielu osób zapewniają większą  skuteczność oddziaływania na dziecko czy klasę niż indywidualna praca każdego z nauczycieli</a:t>
            </a:r>
          </a:p>
          <a:p>
            <a:pPr>
              <a:buNone/>
            </a:pPr>
            <a:endParaRPr lang="pl-PL" sz="2000" b="1" dirty="0" smtClean="0">
              <a:solidFill>
                <a:schemeClr val="accent6"/>
              </a:solidFill>
            </a:endParaRPr>
          </a:p>
          <a:p>
            <a:r>
              <a:rPr lang="pl-PL" sz="2000" b="1" dirty="0" smtClean="0"/>
              <a:t>dzielenie odpowiedzialności z innymi osobami, udzielanie sobie wsparcia przyczynia się do zmniejszenia obciążenia psychicznego nauczycieli w trudnych sytuacjach</a:t>
            </a:r>
          </a:p>
          <a:p>
            <a:endParaRPr lang="pl-PL" sz="2000" dirty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548680"/>
            <a:ext cx="7992888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b="1" dirty="0" smtClean="0"/>
              <a:t>Zespół ppp to osoby, które są zaangażowane w pracę               z danym uczniem: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/>
              <a:t>wychowawca klasy,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/>
              <a:t>nauczyciele przedmiotowi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/>
              <a:t>pedagog lub psycholog szkolny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/>
              <a:t>Warto zaprosić rodziców lub opiekunów dziecka,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/>
              <a:t>osoby pracujące z uczniem poza szkołą (np. kurator, terapeuta, wychowawcy środowiskowi)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 smtClean="0"/>
              <a:t>Korzystny może być też udział dyrektora szkoły, którego obecność nadaje pracy zespołu, a także przyjętej strategii, formalny charakter            i jest szczególnie pożądany w przypadkach, kiedy dochodzi do poważnego zagrożenia dobra czy bezpieczeństwa ucznia lub innych osób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Zasady pracy zespołu ppp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l-PL" dirty="0" smtClean="0"/>
              <a:t>Zasada otwartości i zaangażowania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Zasada poszanowania odmienności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Zasada osobistej odpowiedzialności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Zasada pozytywnego wzmacniania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Zasada dyskrecji i szacunku</a:t>
            </a:r>
          </a:p>
          <a:p>
            <a:pPr>
              <a:lnSpc>
                <a:spcPct val="150000"/>
              </a:lnSpc>
              <a:buNone/>
            </a:pPr>
            <a:r>
              <a:rPr lang="pl-PL" dirty="0" smtClean="0"/>
              <a:t> </a:t>
            </a:r>
            <a:r>
              <a:rPr lang="pl-PL" sz="2000" dirty="0" smtClean="0"/>
              <a:t>(A. Karasowska, 2009)</a:t>
            </a:r>
          </a:p>
          <a:p>
            <a:pPr>
              <a:lnSpc>
                <a:spcPct val="150000"/>
              </a:lnSpc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Planowanie pracy zespołu ppp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000" b="1" dirty="0" smtClean="0"/>
              <a:t>Szczegółowa analiza zaburzonego zachowania danego dziecka </a:t>
            </a:r>
            <a:r>
              <a:rPr lang="pl-PL" sz="2000" dirty="0" smtClean="0"/>
              <a:t>( ustalenie: katalogu zachowań trudnych, ich przyczyny – zarówno w sferze impulsywnej jak                                    i osobowościowe,)</a:t>
            </a:r>
          </a:p>
          <a:p>
            <a:pPr>
              <a:buNone/>
            </a:pPr>
            <a:endParaRPr lang="pl-PL" sz="2000" dirty="0" smtClean="0"/>
          </a:p>
          <a:p>
            <a:r>
              <a:rPr lang="pl-PL" sz="2000" dirty="0" smtClean="0"/>
              <a:t>Próba określenia emocji i potrzeb dziecka                                        z zaburzonym zachowaniem (pomocna na tym etapie jest analiza opinii PPP lub orzeczenia, jeśli takie jest)</a:t>
            </a:r>
          </a:p>
          <a:p>
            <a:pPr>
              <a:buNone/>
            </a:pPr>
            <a:endParaRPr lang="pl-PL" sz="2000" dirty="0" smtClean="0"/>
          </a:p>
          <a:p>
            <a:r>
              <a:rPr lang="pl-PL" sz="2000" b="1" dirty="0" smtClean="0"/>
              <a:t>Ustalenie mocnych stron dziecka i możliwości ich wykorzystania w pracy wychowawczej</a:t>
            </a:r>
          </a:p>
          <a:p>
            <a:pPr>
              <a:buNone/>
            </a:pPr>
            <a:endParaRPr lang="pl-PL" sz="2000" b="1" dirty="0" smtClean="0"/>
          </a:p>
          <a:p>
            <a:r>
              <a:rPr lang="pl-PL" sz="2000" b="1" dirty="0" smtClean="0">
                <a:solidFill>
                  <a:schemeClr val="accent6"/>
                </a:solidFill>
              </a:rPr>
              <a:t>Wspólna analiza skuteczności dotychczasowych działań wychowawczych</a:t>
            </a:r>
          </a:p>
          <a:p>
            <a:endParaRPr lang="pl-PL" sz="2400" dirty="0" smtClean="0"/>
          </a:p>
          <a:p>
            <a:endParaRPr lang="pl-PL" sz="2400" dirty="0" smtClean="0"/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/>
              <a:t>Realizacja zadań w ramach zespołu ppp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6048"/>
          </a:xfrm>
        </p:spPr>
        <p:txBody>
          <a:bodyPr>
            <a:normAutofit fontScale="92500" lnSpcReduction="20000"/>
          </a:bodyPr>
          <a:lstStyle/>
          <a:p>
            <a:r>
              <a:rPr lang="pl-PL" sz="2200" dirty="0" smtClean="0"/>
              <a:t>Ustalenie i przyjęcie katalogu konkretnych działań wychowawczych realizowanych przez wszystkich członków zespołu względem dziecka( tzw. </a:t>
            </a:r>
            <a:r>
              <a:rPr lang="pl-PL" sz="2200" i="1" dirty="0" smtClean="0"/>
              <a:t>wspólny front działań)</a:t>
            </a:r>
          </a:p>
          <a:p>
            <a:pPr>
              <a:buNone/>
            </a:pPr>
            <a:endParaRPr lang="pl-PL" sz="2200" i="1" dirty="0" smtClean="0"/>
          </a:p>
          <a:p>
            <a:r>
              <a:rPr lang="pl-PL" sz="2200" dirty="0" smtClean="0"/>
              <a:t>Działania powinny być konkretne, możliwe do zrealizowania, powinien zostać określony czas ich realizacji oraz osoby odpowiedzialne</a:t>
            </a:r>
          </a:p>
          <a:p>
            <a:pPr>
              <a:buNone/>
            </a:pPr>
            <a:endParaRPr lang="pl-PL" sz="2200" dirty="0" smtClean="0"/>
          </a:p>
          <a:p>
            <a:r>
              <a:rPr lang="pl-PL" sz="2200" b="1" dirty="0" smtClean="0">
                <a:solidFill>
                  <a:schemeClr val="accent6"/>
                </a:solidFill>
              </a:rPr>
              <a:t>Realizacja zadań powinna podlegać regularnej ewaluacji – określenie terminów spotkań zespołu w celu monitorowania działań</a:t>
            </a:r>
          </a:p>
          <a:p>
            <a:pPr>
              <a:buNone/>
            </a:pPr>
            <a:endParaRPr lang="pl-PL" sz="2200" b="1" dirty="0" smtClean="0">
              <a:solidFill>
                <a:schemeClr val="accent6"/>
              </a:solidFill>
            </a:endParaRPr>
          </a:p>
          <a:p>
            <a:r>
              <a:rPr lang="pl-PL" sz="2200" dirty="0" smtClean="0"/>
              <a:t>Nawiązanie współpracy z PPP w ramach wsparcia działań wychowawczych</a:t>
            </a:r>
          </a:p>
          <a:p>
            <a:pPr>
              <a:buNone/>
            </a:pPr>
            <a:endParaRPr lang="pl-PL" sz="2200" dirty="0" smtClean="0"/>
          </a:p>
          <a:p>
            <a:r>
              <a:rPr lang="pl-PL" sz="2200" dirty="0" smtClean="0"/>
              <a:t>Wdrożenie rodziców dziecka do czynnego udziału                         w realizacji zadań</a:t>
            </a:r>
          </a:p>
          <a:p>
            <a:endParaRPr lang="pl-PL" sz="2400" i="1" dirty="0"/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/>
              <a:t>Korzyści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8056"/>
          </a:xfrm>
        </p:spPr>
        <p:txBody>
          <a:bodyPr>
            <a:normAutofit lnSpcReduction="10000"/>
          </a:bodyPr>
          <a:lstStyle/>
          <a:p>
            <a:r>
              <a:rPr lang="pl-PL" sz="2000" b="1" dirty="0" smtClean="0">
                <a:solidFill>
                  <a:schemeClr val="accent2"/>
                </a:solidFill>
              </a:rPr>
              <a:t>Zebranie wszystkich istotnych informacji pokazuje pełny obrazu funkcjonowania dziecka</a:t>
            </a:r>
          </a:p>
          <a:p>
            <a:pPr>
              <a:buNone/>
            </a:pPr>
            <a:endParaRPr lang="pl-PL" sz="2000" b="1" dirty="0" smtClean="0">
              <a:solidFill>
                <a:schemeClr val="accent2"/>
              </a:solidFill>
            </a:endParaRPr>
          </a:p>
          <a:p>
            <a:r>
              <a:rPr lang="pl-PL" sz="2000" b="1" dirty="0" smtClean="0"/>
              <a:t>Zaangażowanie wielu nauczycieli uczących dziecko stwarza szansę na dobrze ukierunkowane i intensywne działania. </a:t>
            </a:r>
          </a:p>
          <a:p>
            <a:pPr>
              <a:buNone/>
            </a:pPr>
            <a:endParaRPr lang="pl-PL" sz="2000" b="1" dirty="0" smtClean="0"/>
          </a:p>
          <a:p>
            <a:r>
              <a:rPr lang="pl-PL" sz="2000" b="1" dirty="0" smtClean="0">
                <a:solidFill>
                  <a:schemeClr val="accent2"/>
                </a:solidFill>
              </a:rPr>
              <a:t> Uporządkowanie pracy zespołu, dobre wykorzystanie czasu umożliwia przeżycie satysfakcji z efektywnej współpracy, wymianę doświadczeń</a:t>
            </a:r>
          </a:p>
          <a:p>
            <a:pPr>
              <a:buNone/>
            </a:pPr>
            <a:endParaRPr lang="pl-PL" sz="2000" b="1" dirty="0" smtClean="0">
              <a:solidFill>
                <a:schemeClr val="accent3"/>
              </a:solidFill>
            </a:endParaRPr>
          </a:p>
          <a:p>
            <a:r>
              <a:rPr lang="pl-PL" sz="2000" b="1" dirty="0" smtClean="0"/>
              <a:t>Większa świadomość problemów zwiększa szanse na powodzenie </a:t>
            </a:r>
          </a:p>
          <a:p>
            <a:pPr>
              <a:buNone/>
            </a:pPr>
            <a:endParaRPr lang="pl-PL" sz="2000" b="1" dirty="0" smtClean="0"/>
          </a:p>
          <a:p>
            <a:r>
              <a:rPr lang="pl-PL" sz="2000" b="1" dirty="0" smtClean="0">
                <a:solidFill>
                  <a:schemeClr val="accent1"/>
                </a:solidFill>
              </a:rPr>
              <a:t>Metoda budowania strategii jest formą współpracy nauczycieli i specjalistów (pedagoga lub psychologa szkolnego, pracownika poradni, socjoterapeuty itp.) dla dobra dziecka</a:t>
            </a:r>
            <a:r>
              <a:rPr lang="pl-PL" sz="2000" dirty="0" smtClean="0">
                <a:solidFill>
                  <a:schemeClr val="accent1"/>
                </a:solidFill>
              </a:rPr>
              <a:t>.</a:t>
            </a:r>
            <a:endParaRPr lang="pl-PL" sz="2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/>
              <a:t>Warunki skuteczności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b="1" dirty="0" smtClean="0"/>
              <a:t>Wsparcie dyrektora szkoły</a:t>
            </a:r>
          </a:p>
          <a:p>
            <a:pPr>
              <a:lnSpc>
                <a:spcPct val="150000"/>
              </a:lnSpc>
            </a:pPr>
            <a:r>
              <a:rPr lang="pl-PL" sz="2400" b="1" dirty="0" smtClean="0"/>
              <a:t> Gotowość nauczycieli </a:t>
            </a:r>
          </a:p>
          <a:p>
            <a:pPr>
              <a:lnSpc>
                <a:spcPct val="150000"/>
              </a:lnSpc>
            </a:pPr>
            <a:r>
              <a:rPr lang="pl-PL" sz="2400" b="1" dirty="0" smtClean="0"/>
              <a:t> Konsekwencja w działaniu:</a:t>
            </a:r>
            <a:endParaRPr lang="pl-PL" sz="2400" dirty="0" smtClean="0"/>
          </a:p>
          <a:p>
            <a:pPr>
              <a:lnSpc>
                <a:spcPct val="150000"/>
              </a:lnSpc>
              <a:buNone/>
            </a:pPr>
            <a:r>
              <a:rPr lang="pl-PL" sz="2400" dirty="0" smtClean="0"/>
              <a:t>     </a:t>
            </a:r>
            <a:r>
              <a:rPr lang="pl-PL" sz="2000" dirty="0" smtClean="0"/>
              <a:t>zrealizowanie jednej strategii nie wystarczy. Osoby, które zdecydują się na taką drogę, muszą na niej wytrwać, pokonać opór w sobie i w innych, odważnie zmieniać swój  styl działania ( A. Karasowska 2009)</a:t>
            </a:r>
            <a:endParaRPr lang="pl-PL" sz="2000" dirty="0"/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Literatura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88632"/>
          </a:xfrm>
        </p:spPr>
        <p:txBody>
          <a:bodyPr>
            <a:normAutofit/>
          </a:bodyPr>
          <a:lstStyle/>
          <a:p>
            <a:pPr marL="521208" lvl="0" indent="-457200" fontAlgn="base">
              <a:buNone/>
            </a:pPr>
            <a:r>
              <a:rPr lang="pl-PL" sz="1600" dirty="0" smtClean="0"/>
              <a:t>A. Kołakowski - „Zaburzenia zachowania u dzieci”, GWP Gdańsk 2013r.</a:t>
            </a:r>
          </a:p>
          <a:p>
            <a:pPr marL="521208" lvl="0" indent="-457200" fontAlgn="base">
              <a:buNone/>
            </a:pPr>
            <a:r>
              <a:rPr lang="pl-PL" sz="1600" dirty="0" smtClean="0"/>
              <a:t>R. C. Carson, J. N. </a:t>
            </a:r>
            <a:r>
              <a:rPr lang="pl-PL" sz="1600" dirty="0" err="1" smtClean="0"/>
              <a:t>Butcher</a:t>
            </a:r>
            <a:r>
              <a:rPr lang="pl-PL" sz="1600" dirty="0" smtClean="0"/>
              <a:t>, S. </a:t>
            </a:r>
            <a:r>
              <a:rPr lang="pl-PL" sz="1600" dirty="0" err="1" smtClean="0"/>
              <a:t>Mineka</a:t>
            </a:r>
            <a:r>
              <a:rPr lang="pl-PL" sz="1600" dirty="0" smtClean="0"/>
              <a:t>, „Psychologia zaburzeń”, GWP Gdańsk 2003r.</a:t>
            </a:r>
          </a:p>
          <a:p>
            <a:pPr lvl="0" fontAlgn="base">
              <a:buNone/>
            </a:pPr>
            <a:r>
              <a:rPr lang="pl-PL" sz="1600" dirty="0" smtClean="0"/>
              <a:t>P. C. Kendall „Zaburzenia okresu dzieciństwa i adolescencja”, GWP Gdańsk 2004r.</a:t>
            </a:r>
          </a:p>
          <a:p>
            <a:pPr lvl="0" fontAlgn="base">
              <a:buNone/>
            </a:pPr>
            <a:r>
              <a:rPr lang="pl-PL" sz="1600" dirty="0" smtClean="0"/>
              <a:t>K. Kmiecik- Baran (red.) – „Zaburzenia zachowania dzieci i młodzieży”, Wyd. </a:t>
            </a:r>
            <a:r>
              <a:rPr lang="pl-PL" sz="1600" dirty="0" err="1" smtClean="0"/>
              <a:t>Verlag</a:t>
            </a:r>
            <a:r>
              <a:rPr lang="pl-PL" sz="1600" dirty="0" smtClean="0"/>
              <a:t> </a:t>
            </a:r>
            <a:r>
              <a:rPr lang="pl-PL" sz="1600" dirty="0" err="1" smtClean="0"/>
              <a:t>Dashofer</a:t>
            </a:r>
            <a:r>
              <a:rPr lang="pl-PL" sz="1600" dirty="0" smtClean="0"/>
              <a:t> 2004r.</a:t>
            </a:r>
          </a:p>
          <a:p>
            <a:pPr>
              <a:buNone/>
            </a:pPr>
            <a:r>
              <a:rPr lang="pl-PL" sz="1600" dirty="0" smtClean="0"/>
              <a:t>Karasowska A., (2009), Profilaktyka na co dzień. Metoda budowania strategii w pracy            z dzieckiem i klasą, Warszawa: PARPAMEDIA.</a:t>
            </a:r>
          </a:p>
          <a:p>
            <a:pPr>
              <a:buNone/>
            </a:pPr>
            <a:r>
              <a:rPr lang="pl-PL" sz="1600" dirty="0" smtClean="0"/>
              <a:t>Karasowska A., (2006), Profilaktyka na co dzień. Jak wychowywać i uczyć dzieci z zaburzeniami zachowania., Warszawa: Wyd. Edukacyjne PARPA.</a:t>
            </a:r>
          </a:p>
          <a:p>
            <a:pPr>
              <a:buNone/>
            </a:pPr>
            <a:r>
              <a:rPr lang="pl-PL" sz="1600" dirty="0" smtClean="0"/>
              <a:t>  Sawicka K., (1999), Socjoterapia, Warszawa: Centrum Metodyczne Pomocy Psychologiczno-Pedagogicznej MEN,. </a:t>
            </a:r>
          </a:p>
          <a:p>
            <a:pPr>
              <a:buNone/>
            </a:pPr>
            <a:r>
              <a:rPr lang="pl-PL" sz="1600" dirty="0" err="1" smtClean="0"/>
              <a:t>Strzemieczny</a:t>
            </a:r>
            <a:r>
              <a:rPr lang="pl-PL" sz="1600" dirty="0" smtClean="0"/>
              <a:t> J., (1993), Zajęcia socjoterapeutyczne dla dzieci i młodzieży, </a:t>
            </a:r>
            <a:r>
              <a:rPr lang="pl-PL" sz="1600" dirty="0" err="1" smtClean="0"/>
              <a:t>Warszawa:PTP</a:t>
            </a:r>
            <a:r>
              <a:rPr lang="pl-PL" sz="1600" dirty="0" smtClean="0"/>
              <a:t>. </a:t>
            </a:r>
          </a:p>
          <a:p>
            <a:pPr>
              <a:buNone/>
            </a:pPr>
            <a:r>
              <a:rPr lang="pl-PL" sz="1600" dirty="0" smtClean="0"/>
              <a:t>Małkiewicz E. (2000 b). Analiza przypadku – diagnoza indywidualna problemu dziecka. (w:) Metody jakościowe w psychologii, pod red. M. </a:t>
            </a:r>
            <a:r>
              <a:rPr lang="pl-PL" sz="1600" dirty="0" err="1" smtClean="0"/>
              <a:t>Straś-Romanowskiej</a:t>
            </a:r>
            <a:r>
              <a:rPr lang="pl-PL" sz="1600" dirty="0" smtClean="0"/>
              <a:t>. Prace Psychologiczne LIII. Wrocław: Wydawnictwo Uniwersytetu Wrocławskiego</a:t>
            </a:r>
          </a:p>
          <a:p>
            <a:pPr>
              <a:buNone/>
            </a:pPr>
            <a:r>
              <a:rPr lang="pl-PL" sz="1600" dirty="0" smtClean="0"/>
              <a:t>Małkiewicz E. (2000 c). Dziecięca grupa </a:t>
            </a:r>
            <a:r>
              <a:rPr lang="pl-PL" sz="1600" dirty="0" err="1" smtClean="0"/>
              <a:t>terapeutyczno-psychoedukacyjna</a:t>
            </a:r>
            <a:r>
              <a:rPr lang="pl-PL" sz="1600" dirty="0" smtClean="0"/>
              <a:t>: koncepcja pracy, uzyskane efekty. Psychologia Rozwojowa. Tom 5, nr 3-4. </a:t>
            </a:r>
            <a:r>
              <a:rPr lang="pl-PL" sz="1600" dirty="0" err="1" smtClean="0"/>
              <a:t>Wywawnictwo</a:t>
            </a:r>
            <a:r>
              <a:rPr lang="pl-PL" sz="1600" dirty="0" smtClean="0"/>
              <a:t> DWN. Moore B.E., </a:t>
            </a:r>
            <a:r>
              <a:rPr lang="pl-PL" sz="1600" dirty="0" err="1" smtClean="0"/>
              <a:t>Fine</a:t>
            </a:r>
            <a:r>
              <a:rPr lang="pl-PL" sz="1600" dirty="0" smtClean="0"/>
              <a:t> B.D.(1996). Słownik Psychoanalizy. Warszawa: Jacek </a:t>
            </a:r>
            <a:r>
              <a:rPr lang="pl-PL" sz="1600" dirty="0" err="1" smtClean="0"/>
              <a:t>Santorski</a:t>
            </a:r>
            <a:r>
              <a:rPr lang="pl-PL" sz="1600" dirty="0" smtClean="0"/>
              <a:t>. Agencja Wydawnicza</a:t>
            </a:r>
            <a:endParaRPr lang="pl-PL" sz="1600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Klasyfikacja zaburzeń zachowania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412776"/>
            <a:ext cx="8511480" cy="46805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dirty="0" smtClean="0"/>
              <a:t>Według klasyfikacji amerykańskiej (</a:t>
            </a:r>
            <a:r>
              <a:rPr lang="pl-PL" dirty="0" err="1" smtClean="0"/>
              <a:t>DSM-IV</a:t>
            </a:r>
            <a:r>
              <a:rPr lang="pl-PL" dirty="0" smtClean="0"/>
              <a:t>) oraz WHO (ICD-10) w kontekście zaburzeń zachowania wyłania się podział symptomów na dwie duże grupy: </a:t>
            </a:r>
          </a:p>
          <a:p>
            <a:pPr marL="512064" indent="-457200">
              <a:lnSpc>
                <a:spcPct val="150000"/>
              </a:lnSpc>
              <a:buAutoNum type="arabicParenR"/>
            </a:pPr>
            <a:r>
              <a:rPr lang="pl-PL" dirty="0" smtClean="0"/>
              <a:t>dzieci z symptomami grupy pierwszej określane są jako te                o niskiej kontroli (nadpobudliwe) albo jako silnie uzewnętrzniające emocje – w tym przypadku mówi się o zaburzeniach zachowania,</a:t>
            </a:r>
          </a:p>
          <a:p>
            <a:pPr marL="512064" indent="-457200">
              <a:lnSpc>
                <a:spcPct val="150000"/>
              </a:lnSpc>
              <a:buAutoNum type="arabicParenR"/>
            </a:pPr>
            <a:r>
              <a:rPr lang="pl-PL" dirty="0" smtClean="0"/>
              <a:t> 2) dzieci z objawami drugiej grupy są określane jako odznaczające się podwyższoną kontrolą albo przeżywające zdecydowanie bardziej wewnętrznie –chodzi tu o deficyty reagowania  i zahamowania emocjonalne.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612845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 smtClean="0"/>
              <a:t>Zaburzenia zachowania występują 3-4 razy częściej u chłopców niż u dziewczynek. Ponadto u dziewczynek ich pojawienie się przypada później (największe nasilenie około 14 r. ż.). Epidemiologię zaburzeń zachowania u dzieci i młodzieży określa się na 2-6%, o ile jednak w okresie 4–11 lat podaje się 4%, o tyle w przedziale 12–16 lat aż 8%. </a:t>
            </a:r>
          </a:p>
          <a:p>
            <a:pPr>
              <a:lnSpc>
                <a:spcPct val="150000"/>
              </a:lnSpc>
            </a:pP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smtClean="0"/>
              <a:t>Początek pojawienia się objawów zaburzeń zachowania ma ogromne znaczenie dla rokowania. Obowiązuje tu zasada: im wcześniej, tym gorsze prognozy.  Ponadto dzieci z zaburzeniami lgną do podobnych do siebie  z powodu podobieństw cech i zachowań oraz podobnych trudności  w nawiązywaniu głębszych związków emocjonalnych i ogólnie  w kontaktach społecznych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335846"/>
            <a:ext cx="8208912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Rozumienia pojęcia zaburzenie zachowania: </a:t>
            </a:r>
          </a:p>
          <a:p>
            <a:endParaRPr lang="pl-PL" b="1" dirty="0" smtClean="0"/>
          </a:p>
          <a:p>
            <a:pPr algn="just"/>
            <a:r>
              <a:rPr lang="pl-PL" dirty="0" smtClean="0"/>
              <a:t>Do spectrum zaburzeń zachowania zalicza się zachowanie, takie jak: zastraszanie i poniżanie innych, agresja, upór, nieposłuszeństwo, wszczynanie bójek, wrogość słowna, destrukcja, wandalizm, kradzież i rozmyślne niszczenie mienia (podpalenia), wczesna konsumpcja alkoholu i narkotyków, ucieczki z domu i wagary, zmuszanie innych do kontaktów seksualnych (DSM-IV). </a:t>
            </a:r>
          </a:p>
          <a:p>
            <a:pPr algn="just"/>
            <a:endParaRPr lang="pl-PL" dirty="0" smtClean="0"/>
          </a:p>
          <a:p>
            <a:pPr algn="just"/>
            <a:r>
              <a:rPr lang="pl-PL" b="1" dirty="0" smtClean="0"/>
              <a:t>Wspólną cechą tych zachowań jest naruszanie norm społecznych                   i podstawowych praw innych osób</a:t>
            </a:r>
            <a:r>
              <a:rPr lang="pl-PL" dirty="0" smtClean="0"/>
              <a:t>. </a:t>
            </a:r>
          </a:p>
          <a:p>
            <a:pPr algn="just"/>
            <a:r>
              <a:rPr lang="pl-PL" b="1" dirty="0" smtClean="0"/>
              <a:t>Zaburzenia zachowania określane są poprzez wpływ, jakie to zachowanie ma na otoczenie (szkoła, rodzina, rówieśnicy).</a:t>
            </a:r>
            <a:r>
              <a:rPr lang="pl-PL" dirty="0" smtClean="0"/>
              <a:t>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 Ważnym aspektem określenia zachowania jako pozanormatywnego jest zastosowanie </a:t>
            </a:r>
            <a:r>
              <a:rPr lang="pl-PL" b="1" dirty="0" smtClean="0"/>
              <a:t>perspektywy moralnej</a:t>
            </a:r>
            <a:r>
              <a:rPr lang="pl-PL" dirty="0" smtClean="0"/>
              <a:t>. Do oceny zachowania jako rodzącego problemy powinny być zastosowane dwa istotne kryteria: </a:t>
            </a:r>
            <a:r>
              <a:rPr lang="pl-PL" b="1" dirty="0" smtClean="0">
                <a:solidFill>
                  <a:schemeClr val="accent2"/>
                </a:solidFill>
              </a:rPr>
              <a:t>częstotliwość i intensywność jego występowania</a:t>
            </a:r>
            <a:r>
              <a:rPr lang="pl-PL" dirty="0" smtClean="0"/>
              <a:t>. </a:t>
            </a:r>
            <a:endParaRPr lang="pl-PL" b="1" dirty="0" smtClean="0"/>
          </a:p>
          <a:p>
            <a:pPr algn="just"/>
            <a:endParaRPr lang="pl-PL" b="1" dirty="0" smtClean="0"/>
          </a:p>
          <a:p>
            <a:pPr algn="just"/>
            <a:endParaRPr lang="pl-PL" b="1" dirty="0" smtClean="0"/>
          </a:p>
          <a:p>
            <a:pPr algn="just"/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0" y="268288"/>
            <a:ext cx="8229600" cy="1398587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Praca z dzieckiem                        o zaburzonym zachowaniu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0" y="1882775"/>
            <a:ext cx="8229600" cy="4572000"/>
          </a:xfrm>
        </p:spPr>
        <p:txBody>
          <a:bodyPr/>
          <a:lstStyle/>
          <a:p>
            <a:r>
              <a:rPr lang="pl-PL" sz="2400" dirty="0" smtClean="0"/>
              <a:t>Akceptacja odmienności dziecka</a:t>
            </a:r>
          </a:p>
          <a:p>
            <a:r>
              <a:rPr lang="pl-PL" sz="2400" dirty="0" smtClean="0"/>
              <a:t>Cierpliwa i intensywna praca nad możliwościami zmian postaw rodzicielskich (Patterson)</a:t>
            </a:r>
          </a:p>
          <a:p>
            <a:r>
              <a:rPr lang="pl-PL" sz="2400" dirty="0" smtClean="0"/>
              <a:t>Wdrażanie zasad wzmacniania zachowań pozytywnych, konsekwentne nagradzanie zachowań prospołecznych</a:t>
            </a:r>
          </a:p>
          <a:p>
            <a:r>
              <a:rPr lang="pl-PL" sz="2400" dirty="0" smtClean="0"/>
              <a:t>Pozbawianie przywilejów za  </a:t>
            </a:r>
            <a:r>
              <a:rPr lang="pl-PL" sz="2400" b="1" dirty="0" smtClean="0"/>
              <a:t>każde</a:t>
            </a:r>
            <a:r>
              <a:rPr lang="pl-PL" sz="2400" dirty="0" smtClean="0"/>
              <a:t> zachowanie agresywne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11560" y="260648"/>
            <a:ext cx="80648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/>
              <a:t>Dzieci o obniżonej samokontroli</a:t>
            </a:r>
            <a:r>
              <a:rPr lang="pl-PL" dirty="0" smtClean="0"/>
              <a:t>. </a:t>
            </a:r>
          </a:p>
          <a:p>
            <a:pPr algn="ctr"/>
            <a:endParaRPr lang="pl-PL" dirty="0" smtClean="0"/>
          </a:p>
          <a:p>
            <a:r>
              <a:rPr lang="pl-PL" b="1" dirty="0" smtClean="0"/>
              <a:t>Przy postępowaniu z dzieckiem nadpobudliwym zaleca się m.in</a:t>
            </a:r>
            <a:r>
              <a:rPr lang="pl-PL" dirty="0" smtClean="0"/>
              <a:t>.:  </a:t>
            </a:r>
          </a:p>
          <a:p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wprowadzić ścisły porządek dnia, dający poczucie stabilizacji,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 starać się o wyciszenie w jego otoczeniu, co umożliwia mu koncentrację i daje poczucie bezpieczeństwa, 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umożliwiać aktualnie wykonywanie tylko jednej czynności,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 mówić krótko i jasno, unikać rozkazywania, 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nie narażać na porażki przez stawianie wymagań przerastających jego możliwości,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 przypominać o obowiązkach</a:t>
            </a:r>
            <a:r>
              <a:rPr lang="pl-PL" b="1" dirty="0" smtClean="0">
                <a:solidFill>
                  <a:schemeClr val="accent2"/>
                </a:solidFill>
              </a:rPr>
              <a:t>, ściśle je planować</a:t>
            </a:r>
            <a:r>
              <a:rPr lang="pl-PL" dirty="0" smtClean="0"/>
              <a:t>, 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pl-PL" b="1" dirty="0" smtClean="0">
                <a:solidFill>
                  <a:schemeClr val="accent2"/>
                </a:solidFill>
              </a:rPr>
              <a:t>chwalić często za wykonane poprawnie zadania</a:t>
            </a:r>
            <a:r>
              <a:rPr lang="pl-PL" dirty="0" smtClean="0"/>
              <a:t>,  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zamiast karania poszukiwać wraz z dzieckiem rozwiązań alternatywnych, 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rozbudzać zainteresowania i zaangażowanie w bardzo konkretnych działaniach, 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współpraca rodziny ze szkołą, psychologiem i lekarzem. 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W trakcie zajęć tworzyć szanse aktywności i pomocy ze strony dzieci (korzystanie z pomocy szkolnych, porządkowanie klasy, pomoc w organizowaniu zajęć). 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27584" y="692697"/>
            <a:ext cx="78488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/>
              <a:t>Dzieci o podwyższonej samokontroli</a:t>
            </a:r>
            <a:endParaRPr lang="pl-PL" sz="2400" dirty="0" smtClean="0"/>
          </a:p>
          <a:p>
            <a:endParaRPr lang="pl-PL" dirty="0" smtClean="0"/>
          </a:p>
          <a:p>
            <a:pPr algn="ctr"/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611560" y="1484784"/>
            <a:ext cx="74888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/>
              <a:t>Występowanie nadmiernego lęku:</a:t>
            </a:r>
          </a:p>
          <a:p>
            <a:pPr algn="just"/>
            <a:endParaRPr lang="pl-PL" dirty="0" smtClean="0"/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 nasilony niepokój dotyczący bezpieczeństwa własnego i osób bliskich,  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odmowa wykonywania obowiązków (chodzenie do przedszkola, szkoły),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  częste skargi na dolegliwości somatyczne (bóle brzucha, głowy) lub zaburzenia funkcjonalne (układu trawiennego, oddechowego), 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 nieodstępowanie osób bliskich, objawy paniki lub złości jako reakcja na rozłąkę, 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 silny, chroniczny niepokój o możliwości poradzenia sobie                   w określonych sytuacjach (np. w nauce) 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zagrożenie poczucia bycia akceptowanym,  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napięcie utrudniające codzienne funkcjonowanie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611560" y="404664"/>
            <a:ext cx="8064896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pPr algn="ctr"/>
            <a:r>
              <a:rPr lang="pl-PL" sz="2800" b="1" dirty="0" smtClean="0"/>
              <a:t>Leczenie zaburzeń zachowania</a:t>
            </a:r>
          </a:p>
          <a:p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smtClean="0"/>
              <a:t>Analiza prowadzonych badań nad wynikami efektywności leczenia zaburzeń zachowania potwierdza celowość i skuteczność </a:t>
            </a:r>
            <a:r>
              <a:rPr lang="pl-PL" b="1" dirty="0" smtClean="0">
                <a:solidFill>
                  <a:schemeClr val="accent2"/>
                </a:solidFill>
              </a:rPr>
              <a:t>leczenia zintegrowanego. </a:t>
            </a:r>
            <a:r>
              <a:rPr lang="pl-PL" dirty="0" smtClean="0"/>
              <a:t>Zaburzenia zachowania są  często uwarunkowane dysfunkcjonalnością systemu rodzicielskiego i występowaniem u samych dzieci deficytów poznawczych a to z kolei implikuje konieczność różnych i kompleksowych oddziaływań pomocowych. </a:t>
            </a:r>
          </a:p>
          <a:p>
            <a:pPr>
              <a:lnSpc>
                <a:spcPct val="150000"/>
              </a:lnSpc>
            </a:pPr>
            <a:endParaRPr lang="pl-PL" b="1" dirty="0" smtClean="0"/>
          </a:p>
          <a:p>
            <a:pPr>
              <a:lnSpc>
                <a:spcPct val="150000"/>
              </a:lnSpc>
            </a:pPr>
            <a:r>
              <a:rPr lang="pl-PL" b="1" dirty="0" smtClean="0"/>
              <a:t>Zwraca się uwagę, że leczenie farmakologiczne zaburzeń zachowania nie jest skuteczne, stosowanie neuroleptyków w przypadku nasilonej agresji i leków przeciwdepresyjnych nie daje satysfakcjonujących efektów.</a:t>
            </a:r>
            <a:endParaRPr lang="pl-PL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5576" y="335846"/>
            <a:ext cx="78488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dirty="0" smtClean="0"/>
              <a:t>Wyniki badań dotyczące leczenia zaburzeń zachowania potwierdzają celowość i skuteczność stosowania </a:t>
            </a:r>
            <a:r>
              <a:rPr lang="pl-PL" b="1" dirty="0" smtClean="0">
                <a:solidFill>
                  <a:schemeClr val="accent1"/>
                </a:solidFill>
              </a:rPr>
              <a:t>kompleksowego leczenia uwzględniającego rodzinne i sytuacyjne uwarunkowania.</a:t>
            </a:r>
          </a:p>
          <a:p>
            <a:pPr algn="just">
              <a:lnSpc>
                <a:spcPct val="150000"/>
              </a:lnSpc>
            </a:pPr>
            <a:endParaRPr lang="pl-PL" dirty="0" smtClean="0"/>
          </a:p>
          <a:p>
            <a:pPr algn="just">
              <a:lnSpc>
                <a:spcPct val="150000"/>
              </a:lnSpc>
            </a:pPr>
            <a:r>
              <a:rPr lang="pl-PL" dirty="0" smtClean="0"/>
              <a:t> Za podstawową formę pomocową uważa się systemową psychoterapię rodzinną, małżeńską, treningi umiejętności rodzicielskich, ze szczególnym uwzględnieniem </a:t>
            </a:r>
            <a:r>
              <a:rPr lang="pl-PL" b="1" dirty="0" smtClean="0">
                <a:solidFill>
                  <a:schemeClr val="accent1"/>
                </a:solidFill>
              </a:rPr>
              <a:t>zmiany dotychczasowych interakcji rodzinnych opartych na przymusie. </a:t>
            </a:r>
          </a:p>
          <a:p>
            <a:pPr algn="just">
              <a:lnSpc>
                <a:spcPct val="150000"/>
              </a:lnSpc>
            </a:pPr>
            <a:endParaRPr lang="pl-PL" dirty="0" smtClean="0"/>
          </a:p>
          <a:p>
            <a:pPr algn="just">
              <a:lnSpc>
                <a:spcPct val="150000"/>
              </a:lnSpc>
            </a:pPr>
            <a:r>
              <a:rPr lang="pl-PL" b="1" dirty="0" smtClean="0"/>
              <a:t>Psychoterapia rodzinna zorientowana na zmianę zachowania                   i zmianę praktyk dyscyplinujących dzieci, może prowadzić do znaczącej poprawy funkcjonowania dziecka.</a:t>
            </a:r>
            <a:endParaRPr lang="pl-PL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262</TotalTime>
  <Words>1524</Words>
  <Application>Microsoft Office PowerPoint</Application>
  <PresentationFormat>Pokaz na ekranie (4:3)</PresentationFormat>
  <Paragraphs>142</Paragraphs>
  <Slides>18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Energetyczny</vt:lpstr>
      <vt:lpstr>Zaburzenia zachowania             u dzieci  i młodzieży</vt:lpstr>
      <vt:lpstr>Klasyfikacja zaburzeń zachowania</vt:lpstr>
      <vt:lpstr>Slajd 3</vt:lpstr>
      <vt:lpstr>Slajd 4</vt:lpstr>
      <vt:lpstr>Praca z dzieckiem                        o zaburzonym zachowaniu</vt:lpstr>
      <vt:lpstr>Slajd 6</vt:lpstr>
      <vt:lpstr>Slajd 7</vt:lpstr>
      <vt:lpstr>Slajd 8</vt:lpstr>
      <vt:lpstr>Slajd 9</vt:lpstr>
      <vt:lpstr>Slajd 10</vt:lpstr>
      <vt:lpstr>Budowanie strategii pracy z dzieckiem o zaburzonym zachowaniu</vt:lpstr>
      <vt:lpstr>Slajd 12</vt:lpstr>
      <vt:lpstr>Zasady pracy zespołu ppp</vt:lpstr>
      <vt:lpstr>Planowanie pracy zespołu ppp</vt:lpstr>
      <vt:lpstr>Realizacja zadań w ramach zespołu ppp</vt:lpstr>
      <vt:lpstr>Korzyści</vt:lpstr>
      <vt:lpstr>Warunki skuteczności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Zaburzenia zachowania u dzieci  i młodzieży</dc:title>
  <dc:creator>Daniela Wiśniewska</dc:creator>
  <cp:lastModifiedBy>Daniela Wiśniewska</cp:lastModifiedBy>
  <cp:revision>34</cp:revision>
  <dcterms:created xsi:type="dcterms:W3CDTF">2017-11-19T09:58:59Z</dcterms:created>
  <dcterms:modified xsi:type="dcterms:W3CDTF">2017-11-21T08:15:40Z</dcterms:modified>
</cp:coreProperties>
</file>